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b48588c1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b48588c1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b48588c1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b48588c1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ccaa6bb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ccaa6bb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ccaa6bb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ccaa6bb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ccaa6bb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ccaa6bb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ccaa6bb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ccaa6bb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ccaa6bb6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ccaa6bb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ccaa6bb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ccaa6bb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ccaa6bb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ccaa6bb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ccaa6bb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ccaa6bb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b48588c1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b48588c1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ccaa6bb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ccaa6bb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ccaa6bb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ccaa6bb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ccaa6bb6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ccaa6bb6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b48588c16_5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b48588c16_5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b48588c16_5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b48588c16_5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b48588c16_5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b48588c16_5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b48588c16_5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b48588c16_5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b48588c16_5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b48588c16_5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b48588c16_5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b48588c16_5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b48588c16_5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b48588c16_5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b48588c1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b48588c1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b48588c16_5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b48588c16_5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ccaa6bb6f_3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ccaa6bb6f_3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ccaa6bb6f_3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ccaa6bb6f_3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b48588c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b48588c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b48588c1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b48588c1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a:t>
            </a:r>
            <a:r>
              <a:rPr lang="en"/>
              <a:t>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b48588c1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b48588c1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b48588c1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b48588c1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b48588c1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b48588c1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b48588c1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b48588c1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inverse depth ? To make the distribution gaussian and far points will be mapped to inf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cvg.cit.tum.de/research/vslam/dm-vio?redirect=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hyperlink" Target="http://drive.google.com/file/d/1E-tO--JaHrSSSfOaWRGCMewJtt8LKlY2/view" TargetMode="External"/><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hyperlink" Target="http://drive.google.com/file/d/17XiCCYNW33a5CifcQrLVNw8Uw1CCYC4Q/view" TargetMode="External"/><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drive.google.com/file/d/1ZDQCYuVQmyX1U12RdAPG0Y5BmL_qEB7q/view" TargetMode="External"/><Relationship Id="rId4" Type="http://schemas.openxmlformats.org/officeDocument/2006/relationships/image" Target="../media/image11.jp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drive.google.com/file/d/196PbbEg-pcvkjfZvVKxYcuHZlkE5P6hQ/view" TargetMode="External"/><Relationship Id="rId4" Type="http://schemas.openxmlformats.org/officeDocument/2006/relationships/image" Target="../media/image15.jp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drive.google.com/file/d/11BlJYbE0eTY5lwJL2atASHyUyBo8RV7X/view" TargetMode="External"/><Relationship Id="rId4" Type="http://schemas.openxmlformats.org/officeDocument/2006/relationships/image" Target="../media/image7.jp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750650" y="1045875"/>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MR Final - Evals </a:t>
            </a:r>
            <a:endParaRPr/>
          </a:p>
        </p:txBody>
      </p:sp>
      <p:sp>
        <p:nvSpPr>
          <p:cNvPr id="87" name="Google Shape;87;p13"/>
          <p:cNvSpPr txBox="1"/>
          <p:nvPr>
            <p:ph idx="1" type="subTitle"/>
          </p:nvPr>
        </p:nvSpPr>
        <p:spPr>
          <a:xfrm>
            <a:off x="2703000" y="1965475"/>
            <a:ext cx="8328600" cy="13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Sparse Odometry (DSO) + </a:t>
            </a:r>
            <a:endParaRPr/>
          </a:p>
          <a:p>
            <a:pPr indent="0" lvl="0" marL="0" rtl="0" algn="l">
              <a:spcBef>
                <a:spcPts val="0"/>
              </a:spcBef>
              <a:spcAft>
                <a:spcPts val="0"/>
              </a:spcAft>
              <a:buNone/>
            </a:pPr>
            <a:r>
              <a:rPr lang="en"/>
              <a:t>Semi - </a:t>
            </a:r>
            <a:r>
              <a:rPr lang="en"/>
              <a:t>Global Block Matching (SGBM)</a:t>
            </a:r>
            <a:endParaRPr/>
          </a:p>
          <a:p>
            <a:pPr indent="0" lvl="0" marL="0" rtl="0" algn="l">
              <a:spcBef>
                <a:spcPts val="0"/>
              </a:spcBef>
              <a:spcAft>
                <a:spcPts val="0"/>
              </a:spcAft>
              <a:buNone/>
            </a:pPr>
            <a:r>
              <a:t/>
            </a:r>
            <a:endParaRPr/>
          </a:p>
        </p:txBody>
      </p:sp>
      <p:sp>
        <p:nvSpPr>
          <p:cNvPr id="88" name="Google Shape;88;p13"/>
          <p:cNvSpPr txBox="1"/>
          <p:nvPr/>
        </p:nvSpPr>
        <p:spPr>
          <a:xfrm>
            <a:off x="2978650" y="2815100"/>
            <a:ext cx="5643600" cy="13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TEAM 11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Aniruth Suresh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Aryan Garg</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Pratyush Jena</a:t>
            </a:r>
            <a:endParaRPr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                    Achievements !</a:t>
            </a:r>
            <a:endParaRPr sz="2300"/>
          </a:p>
        </p:txBody>
      </p:sp>
      <p:sp>
        <p:nvSpPr>
          <p:cNvPr id="160" name="Google Shape;160;p22"/>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61" name="Google Shape;161;p22"/>
          <p:cNvPicPr preferRelativeResize="0"/>
          <p:nvPr/>
        </p:nvPicPr>
        <p:blipFill>
          <a:blip r:embed="rId3">
            <a:alphaModFix/>
          </a:blip>
          <a:stretch>
            <a:fillRect/>
          </a:stretch>
        </p:blipFill>
        <p:spPr>
          <a:xfrm>
            <a:off x="348511" y="1340450"/>
            <a:ext cx="4810687" cy="3659401"/>
          </a:xfrm>
          <a:prstGeom prst="rect">
            <a:avLst/>
          </a:prstGeom>
          <a:noFill/>
          <a:ln>
            <a:noFill/>
          </a:ln>
        </p:spPr>
      </p:pic>
      <p:sp>
        <p:nvSpPr>
          <p:cNvPr id="162" name="Google Shape;162;p22"/>
          <p:cNvSpPr txBox="1"/>
          <p:nvPr/>
        </p:nvSpPr>
        <p:spPr>
          <a:xfrm>
            <a:off x="5411700" y="1517875"/>
            <a:ext cx="2868300" cy="24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Observe the Region of Interest .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There are </a:t>
            </a:r>
            <a:r>
              <a:rPr b="1" lang="en" sz="1300">
                <a:solidFill>
                  <a:schemeClr val="accent1"/>
                </a:solidFill>
                <a:latin typeface="Lato"/>
                <a:ea typeface="Lato"/>
                <a:cs typeface="Lato"/>
                <a:sym typeface="Lato"/>
              </a:rPr>
              <a:t>keypoints detected in areas with low texture</a:t>
            </a:r>
            <a:r>
              <a:rPr lang="en" sz="1300">
                <a:solidFill>
                  <a:schemeClr val="accent1"/>
                </a:solidFill>
                <a:latin typeface="Lato"/>
                <a:ea typeface="Lato"/>
                <a:cs typeface="Lato"/>
                <a:sym typeface="Lato"/>
              </a:rPr>
              <a:t> and hence the 3D construction is successful even in areas with low texture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Although this region lacks </a:t>
            </a:r>
            <a:r>
              <a:rPr b="1" lang="en" sz="1300">
                <a:solidFill>
                  <a:schemeClr val="accent1"/>
                </a:solidFill>
                <a:latin typeface="Lato"/>
                <a:ea typeface="Lato"/>
                <a:cs typeface="Lato"/>
                <a:sym typeface="Lato"/>
              </a:rPr>
              <a:t>strong gradients,</a:t>
            </a:r>
            <a:r>
              <a:rPr lang="en" sz="1300">
                <a:solidFill>
                  <a:schemeClr val="accent1"/>
                </a:solidFill>
                <a:latin typeface="Lato"/>
                <a:ea typeface="Lato"/>
                <a:cs typeface="Lato"/>
                <a:sym typeface="Lato"/>
              </a:rPr>
              <a:t> DSO is still able</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to detect keypoints and process the scene successfully.</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FURTHER EXPLORATION </a:t>
            </a:r>
            <a:endParaRPr sz="2300"/>
          </a:p>
        </p:txBody>
      </p:sp>
      <p:sp>
        <p:nvSpPr>
          <p:cNvPr id="168" name="Google Shape;168;p23"/>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69" name="Google Shape;169;p23"/>
          <p:cNvSpPr txBox="1"/>
          <p:nvPr/>
        </p:nvSpPr>
        <p:spPr>
          <a:xfrm>
            <a:off x="654550" y="1613675"/>
            <a:ext cx="7933800" cy="30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Till now  :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Managed to set up and perform DSO </a:t>
            </a:r>
            <a:r>
              <a:rPr lang="en" sz="1300">
                <a:solidFill>
                  <a:schemeClr val="accent1"/>
                </a:solidFill>
                <a:latin typeface="Lato"/>
                <a:ea typeface="Lato"/>
                <a:cs typeface="Lato"/>
                <a:sym typeface="Lato"/>
              </a:rPr>
              <a:t>successfully</a:t>
            </a:r>
            <a:r>
              <a:rPr lang="en" sz="1300">
                <a:solidFill>
                  <a:schemeClr val="accent1"/>
                </a:solidFill>
                <a:latin typeface="Lato"/>
                <a:ea typeface="Lato"/>
                <a:cs typeface="Lato"/>
                <a:sym typeface="Lato"/>
              </a:rPr>
              <a:t> (multiple  bugs and errors - workaround has been neatly documented)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Build a complete output wrapper to extract liveframes (</a:t>
            </a:r>
            <a:r>
              <a:rPr lang="en" sz="1050">
                <a:solidFill>
                  <a:srgbClr val="D2A8FF"/>
                </a:solidFill>
                <a:highlight>
                  <a:srgbClr val="0D1117"/>
                </a:highlight>
                <a:latin typeface="Courier New"/>
                <a:ea typeface="Courier New"/>
                <a:cs typeface="Courier New"/>
                <a:sym typeface="Courier New"/>
              </a:rPr>
              <a:t>pushLiveFrame</a:t>
            </a:r>
            <a:r>
              <a:rPr lang="en" sz="1050">
                <a:solidFill>
                  <a:srgbClr val="C9D1D9"/>
                </a:solidFill>
                <a:highlight>
                  <a:srgbClr val="0D1117"/>
                </a:highlight>
                <a:latin typeface="Courier New"/>
                <a:ea typeface="Courier New"/>
                <a:cs typeface="Courier New"/>
                <a:sym typeface="Courier New"/>
              </a:rPr>
              <a:t>(</a:t>
            </a:r>
            <a:r>
              <a:rPr lang="en" sz="1050">
                <a:solidFill>
                  <a:srgbClr val="FDAC54"/>
                </a:solidFill>
                <a:highlight>
                  <a:srgbClr val="0D1117"/>
                </a:highlight>
                <a:latin typeface="Courier New"/>
                <a:ea typeface="Courier New"/>
                <a:cs typeface="Courier New"/>
                <a:sym typeface="Courier New"/>
              </a:rPr>
              <a:t>FrameHessian</a:t>
            </a:r>
            <a:r>
              <a:rPr lang="en" sz="1050">
                <a:solidFill>
                  <a:srgbClr val="EC8E2C"/>
                </a:solidFill>
                <a:highlight>
                  <a:srgbClr val="0D1117"/>
                </a:highlight>
                <a:latin typeface="Courier New"/>
                <a:ea typeface="Courier New"/>
                <a:cs typeface="Courier New"/>
                <a:sym typeface="Courier New"/>
              </a:rPr>
              <a:t>*</a:t>
            </a:r>
            <a:r>
              <a:rPr lang="en" sz="1050">
                <a:solidFill>
                  <a:srgbClr val="C9D1D9"/>
                </a:solidFill>
                <a:highlight>
                  <a:srgbClr val="0D1117"/>
                </a:highlight>
                <a:latin typeface="Courier New"/>
                <a:ea typeface="Courier New"/>
                <a:cs typeface="Courier New"/>
                <a:sym typeface="Courier New"/>
              </a:rPr>
              <a:t> </a:t>
            </a:r>
            <a:r>
              <a:rPr lang="en" sz="1050">
                <a:solidFill>
                  <a:srgbClr val="FDAC54"/>
                </a:solidFill>
                <a:highlight>
                  <a:srgbClr val="0D1117"/>
                </a:highlight>
                <a:latin typeface="Courier New"/>
                <a:ea typeface="Courier New"/>
                <a:cs typeface="Courier New"/>
                <a:sym typeface="Courier New"/>
              </a:rPr>
              <a:t>image</a:t>
            </a:r>
            <a:r>
              <a:rPr lang="en" sz="1050">
                <a:solidFill>
                  <a:srgbClr val="C9D1D9"/>
                </a:solidFill>
                <a:highlight>
                  <a:srgbClr val="0D1117"/>
                </a:highlight>
                <a:latin typeface="Courier New"/>
                <a:ea typeface="Courier New"/>
                <a:cs typeface="Courier New"/>
                <a:sym typeface="Courier New"/>
              </a:rPr>
              <a:t>)</a:t>
            </a:r>
            <a:r>
              <a:rPr lang="en" sz="1300">
                <a:solidFill>
                  <a:schemeClr val="accent1"/>
                </a:solidFill>
                <a:latin typeface="Lato"/>
                <a:ea typeface="Lato"/>
                <a:cs typeface="Lato"/>
                <a:sym typeface="Lato"/>
              </a:rPr>
              <a:t>  ,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Depth images (</a:t>
            </a:r>
            <a:r>
              <a:rPr lang="en" sz="1050">
                <a:solidFill>
                  <a:srgbClr val="D2A8FF"/>
                </a:solidFill>
                <a:highlight>
                  <a:srgbClr val="0D1117"/>
                </a:highlight>
                <a:latin typeface="Courier New"/>
                <a:ea typeface="Courier New"/>
                <a:cs typeface="Courier New"/>
                <a:sym typeface="Courier New"/>
              </a:rPr>
              <a:t>pushDepthImage</a:t>
            </a:r>
            <a:r>
              <a:rPr lang="en" sz="1050">
                <a:solidFill>
                  <a:srgbClr val="C9D1D9"/>
                </a:solidFill>
                <a:highlight>
                  <a:srgbClr val="0D1117"/>
                </a:highlight>
                <a:latin typeface="Courier New"/>
                <a:ea typeface="Courier New"/>
                <a:cs typeface="Courier New"/>
                <a:sym typeface="Courier New"/>
              </a:rPr>
              <a:t>(</a:t>
            </a:r>
            <a:r>
              <a:rPr lang="en" sz="1050">
                <a:solidFill>
                  <a:srgbClr val="FDAC54"/>
                </a:solidFill>
                <a:highlight>
                  <a:srgbClr val="0D1117"/>
                </a:highlight>
                <a:latin typeface="Courier New"/>
                <a:ea typeface="Courier New"/>
                <a:cs typeface="Courier New"/>
                <a:sym typeface="Courier New"/>
              </a:rPr>
              <a:t>MinimalImageB3</a:t>
            </a:r>
            <a:r>
              <a:rPr lang="en" sz="1050">
                <a:solidFill>
                  <a:srgbClr val="EC8E2C"/>
                </a:solidFill>
                <a:highlight>
                  <a:srgbClr val="0D1117"/>
                </a:highlight>
                <a:latin typeface="Courier New"/>
                <a:ea typeface="Courier New"/>
                <a:cs typeface="Courier New"/>
                <a:sym typeface="Courier New"/>
              </a:rPr>
              <a:t>*</a:t>
            </a:r>
            <a:r>
              <a:rPr lang="en" sz="1050">
                <a:solidFill>
                  <a:srgbClr val="C9D1D9"/>
                </a:solidFill>
                <a:highlight>
                  <a:srgbClr val="0D1117"/>
                </a:highlight>
                <a:latin typeface="Courier New"/>
                <a:ea typeface="Courier New"/>
                <a:cs typeface="Courier New"/>
                <a:sym typeface="Courier New"/>
              </a:rPr>
              <a:t> </a:t>
            </a:r>
            <a:r>
              <a:rPr lang="en" sz="1050">
                <a:solidFill>
                  <a:srgbClr val="FDAC54"/>
                </a:solidFill>
                <a:highlight>
                  <a:srgbClr val="0D1117"/>
                </a:highlight>
                <a:latin typeface="Courier New"/>
                <a:ea typeface="Courier New"/>
                <a:cs typeface="Courier New"/>
                <a:sym typeface="Courier New"/>
              </a:rPr>
              <a:t>image</a:t>
            </a:r>
            <a:r>
              <a:rPr lang="en" sz="1300">
                <a:solidFill>
                  <a:schemeClr val="accent1"/>
                </a:solidFill>
                <a:latin typeface="Lato"/>
                <a:ea typeface="Lato"/>
                <a:cs typeface="Lato"/>
                <a:sym typeface="Lato"/>
              </a:rPr>
              <a:t>) and much more (check the </a:t>
            </a:r>
            <a:r>
              <a:rPr b="1" lang="en" sz="1300">
                <a:solidFill>
                  <a:schemeClr val="accent1"/>
                </a:solidFill>
                <a:latin typeface="Lato"/>
                <a:ea typeface="Lato"/>
                <a:cs typeface="Lato"/>
                <a:sym typeface="Lato"/>
              </a:rPr>
              <a:t>SampleOutputWrapper.h</a:t>
            </a:r>
            <a:r>
              <a:rPr lang="en" sz="1300">
                <a:solidFill>
                  <a:schemeClr val="accent1"/>
                </a:solidFill>
                <a:latin typeface="Lato"/>
                <a:ea typeface="Lato"/>
                <a:cs typeface="Lato"/>
                <a:sym typeface="Lato"/>
              </a:rPr>
              <a:t>) and updated the full openCV framework as the original repo was using 2.4.10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Test the functionality on various datasets  (TUM , EUROC)</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Further exploration :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 To incorporate the </a:t>
            </a:r>
            <a:r>
              <a:rPr b="1" lang="en" sz="1300">
                <a:solidFill>
                  <a:schemeClr val="accent1"/>
                </a:solidFill>
                <a:latin typeface="Lato"/>
                <a:ea typeface="Lato"/>
                <a:cs typeface="Lato"/>
                <a:sym typeface="Lato"/>
              </a:rPr>
              <a:t>pose graph bundle adjustment </a:t>
            </a:r>
            <a:r>
              <a:rPr lang="en" sz="1300">
                <a:solidFill>
                  <a:schemeClr val="accent1"/>
                </a:solidFill>
                <a:latin typeface="Lato"/>
                <a:ea typeface="Lato"/>
                <a:cs typeface="Lato"/>
                <a:sym typeface="Lato"/>
              </a:rPr>
              <a:t>(</a:t>
            </a:r>
            <a:r>
              <a:rPr lang="en" sz="1300" u="sng">
                <a:solidFill>
                  <a:schemeClr val="hlink"/>
                </a:solidFill>
                <a:latin typeface="Lato"/>
                <a:ea typeface="Lato"/>
                <a:cs typeface="Lato"/>
                <a:sym typeface="Lato"/>
                <a:hlinkClick r:id="rId3"/>
              </a:rPr>
              <a:t>DM - VIO</a:t>
            </a:r>
            <a:r>
              <a:rPr lang="en" sz="1300">
                <a:solidFill>
                  <a:schemeClr val="accent1"/>
                </a:solidFill>
                <a:latin typeface="Lato"/>
                <a:ea typeface="Lato"/>
                <a:cs typeface="Lato"/>
                <a:sym typeface="Lato"/>
              </a:rPr>
              <a:t>) and benchmark the results between DSO and DSO + pose graph bundle adjustment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MOTIVATION FOR DM - VIO</a:t>
            </a:r>
            <a:endParaRPr sz="2300"/>
          </a:p>
        </p:txBody>
      </p:sp>
      <p:sp>
        <p:nvSpPr>
          <p:cNvPr id="175" name="Google Shape;175;p24"/>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76" name="Google Shape;176;p24"/>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177" name="Google Shape;177;p24"/>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Marginalization: Once marginalization is performed, it is </a:t>
            </a:r>
            <a:r>
              <a:rPr b="1" lang="en" sz="1300">
                <a:solidFill>
                  <a:schemeClr val="accent1"/>
                </a:solidFill>
                <a:latin typeface="Lato"/>
                <a:ea typeface="Lato"/>
                <a:cs typeface="Lato"/>
                <a:sym typeface="Lato"/>
              </a:rPr>
              <a:t>irreversible</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Inability to Incorporate IMU Data Directly: In DSO and similar methods, marginalized states cannot be updated with new data, such as IMU measurements, making it difficult to refine the solution and leverage inertial information effectively.</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Loss of Scale Information: A significant limitation of monocular visual odometry systems is that they cannot inherently estimate the absolute scale of the environment.</a:t>
            </a:r>
            <a:endParaRPr sz="13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Delayed Marginalization Visual-Inertial Odometry(DM - VIO)</a:t>
            </a:r>
            <a:endParaRPr sz="2300"/>
          </a:p>
        </p:txBody>
      </p:sp>
      <p:sp>
        <p:nvSpPr>
          <p:cNvPr id="183" name="Google Shape;183;p25"/>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84" name="Google Shape;184;p25"/>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185" name="Google Shape;185;p25"/>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300">
                <a:solidFill>
                  <a:schemeClr val="accent1"/>
                </a:solidFill>
                <a:latin typeface="Lato"/>
                <a:ea typeface="Lato"/>
                <a:cs typeface="Lato"/>
                <a:sym typeface="Lato"/>
              </a:rPr>
              <a:t>Es = W (ephoto ) · E photo + E imu + E prior</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Photometric Error : </a:t>
            </a:r>
            <a:endParaRPr sz="1300">
              <a:solidFill>
                <a:schemeClr val="accent1"/>
              </a:solidFill>
              <a:latin typeface="Lato"/>
              <a:ea typeface="Lato"/>
              <a:cs typeface="Lato"/>
              <a:sym typeface="Lato"/>
            </a:endParaRPr>
          </a:p>
          <a:p>
            <a:pPr indent="0" lvl="0" marL="914400" rtl="0" algn="l">
              <a:spcBef>
                <a:spcPts val="0"/>
              </a:spcBef>
              <a:spcAft>
                <a:spcPts val="0"/>
              </a:spcAft>
              <a:buNone/>
            </a:pP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Refer to the report for more detailed explanation . </a:t>
            </a:r>
            <a:endParaRPr sz="1300">
              <a:solidFill>
                <a:schemeClr val="accent1"/>
              </a:solidFill>
              <a:latin typeface="Lato"/>
              <a:ea typeface="Lato"/>
              <a:cs typeface="Lato"/>
              <a:sym typeface="Lato"/>
            </a:endParaRPr>
          </a:p>
        </p:txBody>
      </p:sp>
      <p:pic>
        <p:nvPicPr>
          <p:cNvPr id="186" name="Google Shape;186;p25"/>
          <p:cNvPicPr preferRelativeResize="0"/>
          <p:nvPr/>
        </p:nvPicPr>
        <p:blipFill>
          <a:blip r:embed="rId3">
            <a:alphaModFix/>
          </a:blip>
          <a:stretch>
            <a:fillRect/>
          </a:stretch>
        </p:blipFill>
        <p:spPr>
          <a:xfrm>
            <a:off x="3884663" y="2807813"/>
            <a:ext cx="3438525" cy="1400175"/>
          </a:xfrm>
          <a:prstGeom prst="rect">
            <a:avLst/>
          </a:prstGeom>
          <a:noFill/>
          <a:ln>
            <a:noFill/>
          </a:ln>
        </p:spPr>
      </p:pic>
      <p:pic>
        <p:nvPicPr>
          <p:cNvPr id="187" name="Google Shape;187;p25"/>
          <p:cNvPicPr preferRelativeResize="0"/>
          <p:nvPr/>
        </p:nvPicPr>
        <p:blipFill>
          <a:blip r:embed="rId4">
            <a:alphaModFix/>
          </a:blip>
          <a:stretch>
            <a:fillRect/>
          </a:stretch>
        </p:blipFill>
        <p:spPr>
          <a:xfrm>
            <a:off x="819125" y="3028363"/>
            <a:ext cx="2530125" cy="792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Delayed Marginalization Visual-Inertial Odometry(DM - VIO)</a:t>
            </a:r>
            <a:endParaRPr sz="2300"/>
          </a:p>
        </p:txBody>
      </p:sp>
      <p:sp>
        <p:nvSpPr>
          <p:cNvPr id="193" name="Google Shape;193;p26"/>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94" name="Google Shape;194;p26"/>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195" name="Google Shape;195;p26"/>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2. IMU error </a:t>
            </a: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96" name="Google Shape;196;p26"/>
          <p:cNvPicPr preferRelativeResize="0"/>
          <p:nvPr/>
        </p:nvPicPr>
        <p:blipFill>
          <a:blip r:embed="rId3">
            <a:alphaModFix/>
          </a:blip>
          <a:stretch>
            <a:fillRect/>
          </a:stretch>
        </p:blipFill>
        <p:spPr>
          <a:xfrm>
            <a:off x="457625" y="2571750"/>
            <a:ext cx="2100781" cy="395350"/>
          </a:xfrm>
          <a:prstGeom prst="rect">
            <a:avLst/>
          </a:prstGeom>
          <a:noFill/>
          <a:ln>
            <a:noFill/>
          </a:ln>
        </p:spPr>
      </p:pic>
      <p:pic>
        <p:nvPicPr>
          <p:cNvPr id="197" name="Google Shape;197;p26"/>
          <p:cNvPicPr preferRelativeResize="0"/>
          <p:nvPr/>
        </p:nvPicPr>
        <p:blipFill>
          <a:blip r:embed="rId4">
            <a:alphaModFix/>
          </a:blip>
          <a:stretch>
            <a:fillRect/>
          </a:stretch>
        </p:blipFill>
        <p:spPr>
          <a:xfrm>
            <a:off x="2735859" y="1754900"/>
            <a:ext cx="5975440" cy="301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Delayed Marginalization Visual-Inertial Odometry(DM - VIO)</a:t>
            </a:r>
            <a:endParaRPr sz="2300"/>
          </a:p>
        </p:txBody>
      </p:sp>
      <p:sp>
        <p:nvSpPr>
          <p:cNvPr id="203" name="Google Shape;203;p27"/>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04" name="Google Shape;204;p27"/>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05" name="Google Shape;205;p27"/>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3. Prior </a:t>
            </a:r>
            <a:r>
              <a:rPr lang="en" sz="1300">
                <a:solidFill>
                  <a:schemeClr val="accent1"/>
                </a:solidFill>
                <a:latin typeface="Lato"/>
                <a:ea typeface="Lato"/>
                <a:cs typeface="Lato"/>
                <a:sym typeface="Lato"/>
              </a:rPr>
              <a:t>error</a:t>
            </a:r>
            <a:r>
              <a:rPr lang="en" sz="1300">
                <a:solidFill>
                  <a:schemeClr val="accent1"/>
                </a:solidFill>
                <a:latin typeface="Lato"/>
                <a:ea typeface="Lato"/>
                <a:cs typeface="Lato"/>
                <a:sym typeface="Lato"/>
              </a:rPr>
              <a:t> </a:t>
            </a: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  Schur complement as in the case of DSO, we do not always marginalize the oldest pose.</a:t>
            </a:r>
            <a:endParaRPr sz="1300">
              <a:solidFill>
                <a:schemeClr val="accent1"/>
              </a:solidFill>
              <a:latin typeface="Lato"/>
              <a:ea typeface="Lato"/>
              <a:cs typeface="Lato"/>
              <a:sym typeface="Lato"/>
            </a:endParaRPr>
          </a:p>
          <a:p>
            <a:pPr indent="0" lvl="0" marL="0" rtl="0" algn="l">
              <a:spcBef>
                <a:spcPts val="0"/>
              </a:spcBef>
              <a:spcAft>
                <a:spcPts val="0"/>
              </a:spcAft>
              <a:buNone/>
            </a:pPr>
            <a:br>
              <a:rPr lang="en" sz="1300">
                <a:solidFill>
                  <a:schemeClr val="accent1"/>
                </a:solidFill>
                <a:latin typeface="Lato"/>
                <a:ea typeface="Lato"/>
                <a:cs typeface="Lato"/>
                <a:sym typeface="Lato"/>
              </a:rPr>
            </a:br>
            <a:r>
              <a:rPr b="1" lang="en" sz="1300">
                <a:solidFill>
                  <a:schemeClr val="accent1"/>
                </a:solidFill>
                <a:latin typeface="Lato"/>
                <a:ea typeface="Lato"/>
                <a:cs typeface="Lato"/>
                <a:sym typeface="Lato"/>
              </a:rPr>
              <a:t>ISSUE</a:t>
            </a:r>
            <a:r>
              <a:rPr lang="en" sz="1300">
                <a:solidFill>
                  <a:schemeClr val="accent1"/>
                </a:solidFill>
                <a:latin typeface="Lato"/>
                <a:ea typeface="Lato"/>
                <a:cs typeface="Lato"/>
                <a:sym typeface="Lato"/>
              </a:rPr>
              <a:t> : Reverting Marginalization of a set of variables is inherently infeasible without redoing the entire marginalization process</a:t>
            </a: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r>
              <a:rPr b="1" lang="en" sz="1300">
                <a:solidFill>
                  <a:schemeClr val="accent1"/>
                </a:solidFill>
                <a:latin typeface="Lato"/>
                <a:ea typeface="Lato"/>
                <a:cs typeface="Lato"/>
                <a:sym typeface="Lato"/>
              </a:rPr>
              <a:t>SOLUTION : Delayed Marginalization </a:t>
            </a:r>
            <a:r>
              <a:rPr lang="en" sz="1300">
                <a:solidFill>
                  <a:schemeClr val="accent1"/>
                </a:solidFill>
                <a:latin typeface="Lato"/>
                <a:ea typeface="Lato"/>
                <a:cs typeface="Lato"/>
                <a:sym typeface="Lato"/>
              </a:rPr>
              <a:t>offers a mechanism to postpone this process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We used a delay of 100 </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ACHIEVEMENTS !! </a:t>
            </a:r>
            <a:endParaRPr sz="2300"/>
          </a:p>
        </p:txBody>
      </p:sp>
      <p:sp>
        <p:nvSpPr>
          <p:cNvPr id="211" name="Google Shape;211;p28"/>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12" name="Google Shape;212;p28"/>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13" name="Google Shape;213;p28"/>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Loop closure </a:t>
            </a:r>
            <a:endParaRPr sz="1300">
              <a:solidFill>
                <a:schemeClr val="accent1"/>
              </a:solidFill>
              <a:latin typeface="Lato"/>
              <a:ea typeface="Lato"/>
              <a:cs typeface="Lato"/>
              <a:sym typeface="Lato"/>
            </a:endParaRPr>
          </a:p>
        </p:txBody>
      </p:sp>
      <p:pic>
        <p:nvPicPr>
          <p:cNvPr id="214" name="Google Shape;214;p28"/>
          <p:cNvPicPr preferRelativeResize="0"/>
          <p:nvPr/>
        </p:nvPicPr>
        <p:blipFill>
          <a:blip r:embed="rId3">
            <a:alphaModFix/>
          </a:blip>
          <a:stretch>
            <a:fillRect/>
          </a:stretch>
        </p:blipFill>
        <p:spPr>
          <a:xfrm>
            <a:off x="1050000" y="2299148"/>
            <a:ext cx="6429150" cy="245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ACHIEVEMENTS !! </a:t>
            </a:r>
            <a:endParaRPr sz="2300"/>
          </a:p>
        </p:txBody>
      </p:sp>
      <p:sp>
        <p:nvSpPr>
          <p:cNvPr id="220" name="Google Shape;220;p29"/>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21" name="Google Shape;221;p29"/>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22" name="Google Shape;222;p29"/>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2. Resolving the scale </a:t>
            </a:r>
            <a:r>
              <a:rPr lang="en" sz="1300">
                <a:solidFill>
                  <a:schemeClr val="accent1"/>
                </a:solidFill>
                <a:latin typeface="Lato"/>
                <a:ea typeface="Lato"/>
                <a:cs typeface="Lato"/>
                <a:sym typeface="Lato"/>
              </a:rPr>
              <a:t>ambiguity</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pic>
        <p:nvPicPr>
          <p:cNvPr id="223" name="Google Shape;223;p29"/>
          <p:cNvPicPr preferRelativeResize="0"/>
          <p:nvPr/>
        </p:nvPicPr>
        <p:blipFill>
          <a:blip r:embed="rId3">
            <a:alphaModFix/>
          </a:blip>
          <a:stretch>
            <a:fillRect/>
          </a:stretch>
        </p:blipFill>
        <p:spPr>
          <a:xfrm>
            <a:off x="3680750" y="1437310"/>
            <a:ext cx="4022600" cy="3207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DM VIO - calib - cam - 1 </a:t>
            </a:r>
            <a:endParaRPr sz="2300"/>
          </a:p>
        </p:txBody>
      </p:sp>
      <p:sp>
        <p:nvSpPr>
          <p:cNvPr id="229" name="Google Shape;229;p30"/>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30" name="Google Shape;230;p30"/>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31" name="Google Shape;231;p30"/>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32" name="Google Shape;232;p30"/>
          <p:cNvPicPr preferRelativeResize="0"/>
          <p:nvPr/>
        </p:nvPicPr>
        <p:blipFill>
          <a:blip r:embed="rId3">
            <a:alphaModFix/>
          </a:blip>
          <a:stretch>
            <a:fillRect/>
          </a:stretch>
        </p:blipFill>
        <p:spPr>
          <a:xfrm>
            <a:off x="819125" y="1720475"/>
            <a:ext cx="2193875" cy="2109226"/>
          </a:xfrm>
          <a:prstGeom prst="rect">
            <a:avLst/>
          </a:prstGeom>
          <a:noFill/>
          <a:ln>
            <a:noFill/>
          </a:ln>
        </p:spPr>
      </p:pic>
      <p:pic>
        <p:nvPicPr>
          <p:cNvPr id="233" name="Google Shape;233;p30" title="calib1.mp4">
            <a:hlinkClick r:id="rId4"/>
          </p:cNvPr>
          <p:cNvPicPr preferRelativeResize="0"/>
          <p:nvPr/>
        </p:nvPicPr>
        <p:blipFill>
          <a:blip r:embed="rId5">
            <a:alphaModFix/>
          </a:blip>
          <a:stretch>
            <a:fillRect/>
          </a:stretch>
        </p:blipFill>
        <p:spPr>
          <a:xfrm>
            <a:off x="3718025" y="1188975"/>
            <a:ext cx="4305899" cy="3652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DM VIO - calib - imu1-512-16</a:t>
            </a:r>
            <a:endParaRPr sz="2300"/>
          </a:p>
        </p:txBody>
      </p:sp>
      <p:sp>
        <p:nvSpPr>
          <p:cNvPr id="239" name="Google Shape;239;p31"/>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40" name="Google Shape;240;p31"/>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41" name="Google Shape;241;p31"/>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42" name="Google Shape;242;p31"/>
          <p:cNvPicPr preferRelativeResize="0"/>
          <p:nvPr/>
        </p:nvPicPr>
        <p:blipFill>
          <a:blip r:embed="rId3">
            <a:alphaModFix/>
          </a:blip>
          <a:stretch>
            <a:fillRect/>
          </a:stretch>
        </p:blipFill>
        <p:spPr>
          <a:xfrm>
            <a:off x="569149" y="1689151"/>
            <a:ext cx="2847075" cy="2475700"/>
          </a:xfrm>
          <a:prstGeom prst="rect">
            <a:avLst/>
          </a:prstGeom>
          <a:noFill/>
          <a:ln>
            <a:noFill/>
          </a:ln>
        </p:spPr>
      </p:pic>
      <p:pic>
        <p:nvPicPr>
          <p:cNvPr id="243" name="Google Shape;243;p31" title="imu.mp4">
            <a:hlinkClick r:id="rId4"/>
          </p:cNvPr>
          <p:cNvPicPr preferRelativeResize="0"/>
          <p:nvPr/>
        </p:nvPicPr>
        <p:blipFill>
          <a:blip r:embed="rId5">
            <a:alphaModFix/>
          </a:blip>
          <a:stretch>
            <a:fillRect/>
          </a:stretch>
        </p:blipFill>
        <p:spPr>
          <a:xfrm>
            <a:off x="4043349" y="1325775"/>
            <a:ext cx="4368826" cy="3706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DSO ? Motivation ?</a:t>
            </a:r>
            <a:endParaRPr/>
          </a:p>
        </p:txBody>
      </p:sp>
      <p:sp>
        <p:nvSpPr>
          <p:cNvPr id="94" name="Google Shape;94;p14"/>
          <p:cNvSpPr txBox="1"/>
          <p:nvPr/>
        </p:nvSpPr>
        <p:spPr>
          <a:xfrm>
            <a:off x="2391950" y="1476175"/>
            <a:ext cx="5558400" cy="277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Issue with </a:t>
            </a:r>
            <a:r>
              <a:rPr lang="en" sz="1300">
                <a:solidFill>
                  <a:schemeClr val="accent1"/>
                </a:solidFill>
                <a:latin typeface="Lato"/>
                <a:ea typeface="Lato"/>
                <a:cs typeface="Lato"/>
                <a:sym typeface="Lato"/>
              </a:rPr>
              <a:t>traditional Odometry methods : </a:t>
            </a:r>
            <a:endParaRPr sz="1300">
              <a:solidFill>
                <a:schemeClr val="accent1"/>
              </a:solidFill>
              <a:latin typeface="Lato"/>
              <a:ea typeface="Lato"/>
              <a:cs typeface="Lato"/>
              <a:sym typeface="Lato"/>
            </a:endParaRPr>
          </a:p>
          <a:p>
            <a:pPr indent="0" lvl="0" marL="457200" rtl="0" algn="l">
              <a:spcBef>
                <a:spcPts val="0"/>
              </a:spcBef>
              <a:spcAft>
                <a:spcPts val="0"/>
              </a:spcAft>
              <a:buNone/>
            </a:pP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 face difficulties in large-scale environments, dynamic scenes, and </a:t>
            </a:r>
            <a:r>
              <a:rPr b="1" lang="en" sz="1300">
                <a:solidFill>
                  <a:schemeClr val="accent1"/>
                </a:solidFill>
                <a:latin typeface="Lato"/>
                <a:ea typeface="Lato"/>
                <a:cs typeface="Lato"/>
                <a:sym typeface="Lato"/>
              </a:rPr>
              <a:t>low-texture </a:t>
            </a:r>
            <a:r>
              <a:rPr lang="en" sz="1300">
                <a:solidFill>
                  <a:schemeClr val="accent1"/>
                </a:solidFill>
                <a:latin typeface="Lato"/>
                <a:ea typeface="Lato"/>
                <a:cs typeface="Lato"/>
                <a:sym typeface="Lato"/>
              </a:rPr>
              <a:t>areas</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feature matching techniques, such as SIFT, SURF, or ORB, to extract keypoints → </a:t>
            </a:r>
            <a:r>
              <a:rPr b="1" lang="en" sz="1300">
                <a:solidFill>
                  <a:schemeClr val="accent1"/>
                </a:solidFill>
                <a:latin typeface="Lato"/>
                <a:ea typeface="Lato"/>
                <a:cs typeface="Lato"/>
                <a:sym typeface="Lato"/>
              </a:rPr>
              <a:t>Impacts runtime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How does DSO overcome this ? </a:t>
            </a:r>
            <a:r>
              <a:rPr b="1" lang="en" sz="1300">
                <a:solidFill>
                  <a:schemeClr val="accent1"/>
                </a:solidFill>
                <a:latin typeface="Lato"/>
                <a:ea typeface="Lato"/>
                <a:cs typeface="Lato"/>
                <a:sym typeface="Lato"/>
              </a:rPr>
              <a:t>DIRECT + SPARSE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Uses </a:t>
            </a:r>
            <a:r>
              <a:rPr b="1" lang="en" sz="1300">
                <a:solidFill>
                  <a:schemeClr val="accent1"/>
                </a:solidFill>
                <a:latin typeface="Lato"/>
                <a:ea typeface="Lato"/>
                <a:cs typeface="Lato"/>
                <a:sym typeface="Lato"/>
              </a:rPr>
              <a:t>sparse</a:t>
            </a:r>
            <a:r>
              <a:rPr lang="en" sz="1300">
                <a:solidFill>
                  <a:schemeClr val="accent1"/>
                </a:solidFill>
                <a:latin typeface="Lato"/>
                <a:ea typeface="Lato"/>
                <a:cs typeface="Lato"/>
                <a:sym typeface="Lato"/>
              </a:rPr>
              <a:t> set of keypoints → No feature matching techniques (just uses simple </a:t>
            </a:r>
            <a:r>
              <a:rPr b="1" lang="en" sz="1300">
                <a:solidFill>
                  <a:schemeClr val="accent1"/>
                </a:solidFill>
                <a:latin typeface="Lato"/>
                <a:ea typeface="Lato"/>
                <a:cs typeface="Lato"/>
                <a:sym typeface="Lato"/>
              </a:rPr>
              <a:t>intensity gradients</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Sparse formulation avoids the use of a </a:t>
            </a:r>
            <a:r>
              <a:rPr b="1" lang="en" sz="1300">
                <a:solidFill>
                  <a:schemeClr val="accent1"/>
                </a:solidFill>
                <a:latin typeface="Lato"/>
                <a:ea typeface="Lato"/>
                <a:cs typeface="Lato"/>
                <a:sym typeface="Lato"/>
              </a:rPr>
              <a:t>smoothness prior </a:t>
            </a:r>
            <a:endParaRPr b="1" sz="1300">
              <a:solidFill>
                <a:schemeClr val="accent1"/>
              </a:solidFill>
              <a:latin typeface="Lato"/>
              <a:ea typeface="Lato"/>
              <a:cs typeface="Lato"/>
              <a:sym typeface="Lato"/>
            </a:endParaRPr>
          </a:p>
          <a:p>
            <a:pPr indent="0" lvl="0" marL="914400" rtl="0" algn="l">
              <a:spcBef>
                <a:spcPts val="0"/>
              </a:spcBef>
              <a:spcAft>
                <a:spcPts val="0"/>
              </a:spcAft>
              <a:buNone/>
            </a:pPr>
            <a:r>
              <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Also accounts for</a:t>
            </a:r>
            <a:r>
              <a:rPr b="1" lang="en" sz="1300">
                <a:solidFill>
                  <a:schemeClr val="accent1"/>
                </a:solidFill>
                <a:latin typeface="Lato"/>
                <a:ea typeface="Lato"/>
                <a:cs typeface="Lato"/>
                <a:sym typeface="Lato"/>
              </a:rPr>
              <a:t> non - linearity</a:t>
            </a:r>
            <a:r>
              <a:rPr lang="en" sz="1300">
                <a:solidFill>
                  <a:schemeClr val="accent1"/>
                </a:solidFill>
                <a:latin typeface="Lato"/>
                <a:ea typeface="Lato"/>
                <a:cs typeface="Lato"/>
                <a:sym typeface="Lato"/>
              </a:rPr>
              <a:t> in the camera sensor !</a:t>
            </a:r>
            <a:endParaRPr sz="13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COMPARISION - DSO vs DM - VIO</a:t>
            </a:r>
            <a:endParaRPr sz="2300"/>
          </a:p>
        </p:txBody>
      </p:sp>
      <p:sp>
        <p:nvSpPr>
          <p:cNvPr id="249" name="Google Shape;249;p32"/>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50" name="Google Shape;250;p32"/>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51" name="Google Shape;251;p32"/>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52" name="Google Shape;252;p32"/>
          <p:cNvPicPr preferRelativeResize="0"/>
          <p:nvPr/>
        </p:nvPicPr>
        <p:blipFill>
          <a:blip r:embed="rId3">
            <a:alphaModFix/>
          </a:blip>
          <a:stretch>
            <a:fillRect/>
          </a:stretch>
        </p:blipFill>
        <p:spPr>
          <a:xfrm>
            <a:off x="2297800" y="1772575"/>
            <a:ext cx="6085576" cy="3132099"/>
          </a:xfrm>
          <a:prstGeom prst="rect">
            <a:avLst/>
          </a:prstGeom>
          <a:noFill/>
          <a:ln>
            <a:noFill/>
          </a:ln>
        </p:spPr>
      </p:pic>
      <p:sp>
        <p:nvSpPr>
          <p:cNvPr id="253" name="Google Shape;253;p32"/>
          <p:cNvSpPr txBox="1"/>
          <p:nvPr/>
        </p:nvSpPr>
        <p:spPr>
          <a:xfrm>
            <a:off x="1010625" y="1469375"/>
            <a:ext cx="4111500" cy="48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CALIB - CAM - 5</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COMPARISION - DSO vs DM - VIO</a:t>
            </a:r>
            <a:endParaRPr sz="2300"/>
          </a:p>
        </p:txBody>
      </p:sp>
      <p:sp>
        <p:nvSpPr>
          <p:cNvPr id="259" name="Google Shape;259;p33"/>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60" name="Google Shape;260;p33"/>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61" name="Google Shape;261;p33"/>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62" name="Google Shape;262;p33"/>
          <p:cNvSpPr txBox="1"/>
          <p:nvPr/>
        </p:nvSpPr>
        <p:spPr>
          <a:xfrm>
            <a:off x="1010625" y="1469375"/>
            <a:ext cx="4111500" cy="48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CALIB - CAM - 1</a:t>
            </a:r>
            <a:endParaRPr sz="1300">
              <a:solidFill>
                <a:schemeClr val="accent1"/>
              </a:solidFill>
              <a:latin typeface="Lato"/>
              <a:ea typeface="Lato"/>
              <a:cs typeface="Lato"/>
              <a:sym typeface="Lato"/>
            </a:endParaRPr>
          </a:p>
        </p:txBody>
      </p:sp>
      <p:pic>
        <p:nvPicPr>
          <p:cNvPr id="263" name="Google Shape;263;p33"/>
          <p:cNvPicPr preferRelativeResize="0"/>
          <p:nvPr/>
        </p:nvPicPr>
        <p:blipFill>
          <a:blip r:embed="rId3">
            <a:alphaModFix/>
          </a:blip>
          <a:stretch>
            <a:fillRect/>
          </a:stretch>
        </p:blipFill>
        <p:spPr>
          <a:xfrm>
            <a:off x="3019139" y="1772579"/>
            <a:ext cx="5763187" cy="296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COMPARISION - DSO vs DM - VIO</a:t>
            </a:r>
            <a:endParaRPr sz="2300"/>
          </a:p>
        </p:txBody>
      </p:sp>
      <p:sp>
        <p:nvSpPr>
          <p:cNvPr id="269" name="Google Shape;269;p34"/>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70" name="Google Shape;270;p34"/>
          <p:cNvSpPr txBox="1"/>
          <p:nvPr/>
        </p:nvSpPr>
        <p:spPr>
          <a:xfrm>
            <a:off x="670500" y="1587100"/>
            <a:ext cx="7933800" cy="30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271" name="Google Shape;271;p34"/>
          <p:cNvSpPr txBox="1"/>
          <p:nvPr/>
        </p:nvSpPr>
        <p:spPr>
          <a:xfrm>
            <a:off x="819125" y="1772575"/>
            <a:ext cx="6739200" cy="25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72" name="Google Shape;272;p34"/>
          <p:cNvSpPr txBox="1"/>
          <p:nvPr/>
        </p:nvSpPr>
        <p:spPr>
          <a:xfrm>
            <a:off x="1010625" y="1469375"/>
            <a:ext cx="41115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Error across different scenes in a dataset </a:t>
            </a:r>
            <a:endParaRPr sz="1300">
              <a:solidFill>
                <a:schemeClr val="accent1"/>
              </a:solidFill>
              <a:latin typeface="Lato"/>
              <a:ea typeface="Lato"/>
              <a:cs typeface="Lato"/>
              <a:sym typeface="Lato"/>
            </a:endParaRPr>
          </a:p>
        </p:txBody>
      </p:sp>
      <p:pic>
        <p:nvPicPr>
          <p:cNvPr id="273" name="Google Shape;273;p34"/>
          <p:cNvPicPr preferRelativeResize="0"/>
          <p:nvPr/>
        </p:nvPicPr>
        <p:blipFill>
          <a:blip r:embed="rId3">
            <a:alphaModFix/>
          </a:blip>
          <a:stretch>
            <a:fillRect/>
          </a:stretch>
        </p:blipFill>
        <p:spPr>
          <a:xfrm>
            <a:off x="3654170" y="1985750"/>
            <a:ext cx="4408749" cy="281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ctrTitle"/>
          </p:nvPr>
        </p:nvSpPr>
        <p:spPr>
          <a:xfrm>
            <a:off x="2369000" y="748025"/>
            <a:ext cx="56043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80"/>
              <a:t>Stereo Global Block Matching</a:t>
            </a:r>
            <a:endParaRPr sz="2980"/>
          </a:p>
        </p:txBody>
      </p:sp>
      <p:sp>
        <p:nvSpPr>
          <p:cNvPr id="279" name="Google Shape;279;p35"/>
          <p:cNvSpPr txBox="1"/>
          <p:nvPr/>
        </p:nvSpPr>
        <p:spPr>
          <a:xfrm>
            <a:off x="1110075" y="1513425"/>
            <a:ext cx="65814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Stereo Global Block Matching (SGBM) is an algorithm used to</a:t>
            </a:r>
            <a:r>
              <a:rPr b="1" lang="en" sz="1300">
                <a:solidFill>
                  <a:schemeClr val="accent1"/>
                </a:solidFill>
                <a:latin typeface="Lato"/>
                <a:ea typeface="Lato"/>
                <a:cs typeface="Lato"/>
                <a:sym typeface="Lato"/>
              </a:rPr>
              <a:t> generate disparity maps for rectified stereo image pairs.</a:t>
            </a:r>
            <a:endParaRPr b="1"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It c</a:t>
            </a:r>
            <a:r>
              <a:rPr lang="en" sz="1300">
                <a:solidFill>
                  <a:schemeClr val="accent1"/>
                </a:solidFill>
                <a:latin typeface="Lato"/>
                <a:ea typeface="Lato"/>
                <a:cs typeface="Lato"/>
                <a:sym typeface="Lato"/>
              </a:rPr>
              <a:t>ompares blocks of pixels (small windows) in the left and right images to find the best match based on a </a:t>
            </a:r>
            <a:r>
              <a:rPr b="1" lang="en" sz="1300">
                <a:solidFill>
                  <a:schemeClr val="accent1"/>
                </a:solidFill>
                <a:latin typeface="Lato"/>
                <a:ea typeface="Lato"/>
                <a:cs typeface="Lato"/>
                <a:sym typeface="Lato"/>
              </a:rPr>
              <a:t>similarity metric </a:t>
            </a:r>
            <a:r>
              <a:rPr lang="en" sz="1300">
                <a:solidFill>
                  <a:schemeClr val="accent1"/>
                </a:solidFill>
                <a:latin typeface="Lato"/>
                <a:ea typeface="Lato"/>
                <a:cs typeface="Lato"/>
                <a:sym typeface="Lato"/>
              </a:rPr>
              <a:t>(e.g., Sum of Absolute Differences, SAD) and adds </a:t>
            </a:r>
            <a:r>
              <a:rPr b="1" lang="en" sz="1300">
                <a:solidFill>
                  <a:schemeClr val="accent1"/>
                </a:solidFill>
                <a:latin typeface="Lato"/>
                <a:ea typeface="Lato"/>
                <a:cs typeface="Lato"/>
                <a:sym typeface="Lato"/>
              </a:rPr>
              <a:t>penalties</a:t>
            </a:r>
            <a:r>
              <a:rPr lang="en" sz="1300">
                <a:solidFill>
                  <a:schemeClr val="accent1"/>
                </a:solidFill>
                <a:latin typeface="Lato"/>
                <a:ea typeface="Lato"/>
                <a:cs typeface="Lato"/>
                <a:sym typeface="Lato"/>
              </a:rPr>
              <a:t> to to ensure smooth disparity changes.</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Widely used in 3D reconstruction, depth estimation, autonomous vehicles, and robotics.</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SGBM balances computational efficiency and accuracy, making it suitable for real-time depth estimation tasks.</a:t>
            </a: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PIPELINE</a:t>
            </a:r>
            <a:endParaRPr/>
          </a:p>
        </p:txBody>
      </p:sp>
      <p:sp>
        <p:nvSpPr>
          <p:cNvPr id="285" name="Google Shape;285;p36"/>
          <p:cNvSpPr txBox="1"/>
          <p:nvPr/>
        </p:nvSpPr>
        <p:spPr>
          <a:xfrm>
            <a:off x="2505275" y="1784675"/>
            <a:ext cx="5558400" cy="277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t/>
            </a:r>
            <a:endParaRPr b="1" sz="1300">
              <a:solidFill>
                <a:schemeClr val="accent1"/>
              </a:solidFill>
              <a:latin typeface="Lato"/>
              <a:ea typeface="Lato"/>
              <a:cs typeface="Lato"/>
              <a:sym typeface="Lato"/>
            </a:endParaRPr>
          </a:p>
        </p:txBody>
      </p:sp>
      <p:pic>
        <p:nvPicPr>
          <p:cNvPr id="286" name="Google Shape;286;p36"/>
          <p:cNvPicPr preferRelativeResize="0"/>
          <p:nvPr/>
        </p:nvPicPr>
        <p:blipFill>
          <a:blip r:embed="rId3">
            <a:alphaModFix/>
          </a:blip>
          <a:stretch>
            <a:fillRect/>
          </a:stretch>
        </p:blipFill>
        <p:spPr>
          <a:xfrm>
            <a:off x="1646950" y="1585625"/>
            <a:ext cx="6250150" cy="32581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 Formulae Used</a:t>
            </a:r>
            <a:endParaRPr/>
          </a:p>
        </p:txBody>
      </p:sp>
      <p:sp>
        <p:nvSpPr>
          <p:cNvPr id="292" name="Google Shape;292;p37"/>
          <p:cNvSpPr txBox="1"/>
          <p:nvPr/>
        </p:nvSpPr>
        <p:spPr>
          <a:xfrm>
            <a:off x="948500" y="1448125"/>
            <a:ext cx="7531800" cy="3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lphaLcParenBoth"/>
            </a:pPr>
            <a:r>
              <a:rPr b="1" lang="en" sz="1300">
                <a:solidFill>
                  <a:schemeClr val="accent1"/>
                </a:solidFill>
                <a:latin typeface="Lato"/>
                <a:ea typeface="Lato"/>
                <a:cs typeface="Lato"/>
                <a:sym typeface="Lato"/>
              </a:rPr>
              <a:t>Cost Computation</a:t>
            </a:r>
            <a:r>
              <a:rPr b="1" lang="en" sz="1300">
                <a:solidFill>
                  <a:schemeClr val="accent1"/>
                </a:solidFill>
                <a:latin typeface="Lato"/>
                <a:ea typeface="Lato"/>
                <a:cs typeface="Lato"/>
                <a:sym typeface="Lato"/>
              </a:rPr>
              <a:t>:</a:t>
            </a:r>
            <a:endParaRPr b="1"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pic>
        <p:nvPicPr>
          <p:cNvPr id="293" name="Google Shape;293;p37"/>
          <p:cNvPicPr preferRelativeResize="0"/>
          <p:nvPr/>
        </p:nvPicPr>
        <p:blipFill>
          <a:blip r:embed="rId3">
            <a:alphaModFix/>
          </a:blip>
          <a:stretch>
            <a:fillRect/>
          </a:stretch>
        </p:blipFill>
        <p:spPr>
          <a:xfrm>
            <a:off x="5830000" y="1880308"/>
            <a:ext cx="2885575" cy="2555625"/>
          </a:xfrm>
          <a:prstGeom prst="rect">
            <a:avLst/>
          </a:prstGeom>
          <a:noFill/>
          <a:ln>
            <a:noFill/>
          </a:ln>
        </p:spPr>
      </p:pic>
      <p:pic>
        <p:nvPicPr>
          <p:cNvPr id="294" name="Google Shape;294;p37"/>
          <p:cNvPicPr preferRelativeResize="0"/>
          <p:nvPr/>
        </p:nvPicPr>
        <p:blipFill>
          <a:blip r:embed="rId4">
            <a:alphaModFix/>
          </a:blip>
          <a:stretch>
            <a:fillRect/>
          </a:stretch>
        </p:blipFill>
        <p:spPr>
          <a:xfrm>
            <a:off x="1096338" y="2261438"/>
            <a:ext cx="4333875" cy="1495425"/>
          </a:xfrm>
          <a:prstGeom prst="rect">
            <a:avLst/>
          </a:prstGeom>
          <a:noFill/>
          <a:ln>
            <a:noFill/>
          </a:ln>
        </p:spPr>
      </p:pic>
      <p:sp>
        <p:nvSpPr>
          <p:cNvPr id="295" name="Google Shape;295;p37"/>
          <p:cNvSpPr txBox="1"/>
          <p:nvPr/>
        </p:nvSpPr>
        <p:spPr>
          <a:xfrm>
            <a:off x="1010625" y="3884225"/>
            <a:ext cx="35613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The cost function computation can be effectively optimized by using </a:t>
            </a:r>
            <a:r>
              <a:rPr b="1" lang="en" sz="1300">
                <a:solidFill>
                  <a:schemeClr val="accent1"/>
                </a:solidFill>
                <a:latin typeface="Lato"/>
                <a:ea typeface="Lato"/>
                <a:cs typeface="Lato"/>
                <a:sym typeface="Lato"/>
              </a:rPr>
              <a:t>DYNAMIC PROGRAMMING . </a:t>
            </a:r>
            <a:endParaRPr b="1" sz="13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01" name="Google Shape;301;p38"/>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SGBM vs SGM</a:t>
            </a:r>
            <a:endParaRPr sz="2300"/>
          </a:p>
        </p:txBody>
      </p:sp>
      <p:pic>
        <p:nvPicPr>
          <p:cNvPr id="302" name="Google Shape;302;p38"/>
          <p:cNvPicPr preferRelativeResize="0"/>
          <p:nvPr/>
        </p:nvPicPr>
        <p:blipFill>
          <a:blip r:embed="rId3">
            <a:alphaModFix/>
          </a:blip>
          <a:stretch>
            <a:fillRect/>
          </a:stretch>
        </p:blipFill>
        <p:spPr>
          <a:xfrm>
            <a:off x="1702975" y="1452000"/>
            <a:ext cx="4779500" cy="2867700"/>
          </a:xfrm>
          <a:prstGeom prst="rect">
            <a:avLst/>
          </a:prstGeom>
          <a:noFill/>
          <a:ln>
            <a:noFill/>
          </a:ln>
        </p:spPr>
      </p:pic>
      <p:sp>
        <p:nvSpPr>
          <p:cNvPr id="303" name="Google Shape;303;p38"/>
          <p:cNvSpPr txBox="1"/>
          <p:nvPr/>
        </p:nvSpPr>
        <p:spPr>
          <a:xfrm>
            <a:off x="1057475" y="4402775"/>
            <a:ext cx="7081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As we can see when grid_size = 1 i.e SGM we see that the time taken is the highest. As the grid size increases and the SGBM algorithm is used the time drops significantly but accuracy only drops by an insignificant amount</a:t>
            </a:r>
            <a:endParaRPr sz="13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09" name="Google Shape;309;p39"/>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CONES </a:t>
            </a:r>
            <a:endParaRPr sz="2300"/>
          </a:p>
        </p:txBody>
      </p:sp>
      <p:pic>
        <p:nvPicPr>
          <p:cNvPr id="310" name="Google Shape;310;p39"/>
          <p:cNvPicPr preferRelativeResize="0"/>
          <p:nvPr/>
        </p:nvPicPr>
        <p:blipFill>
          <a:blip r:embed="rId3">
            <a:alphaModFix/>
          </a:blip>
          <a:stretch>
            <a:fillRect/>
          </a:stretch>
        </p:blipFill>
        <p:spPr>
          <a:xfrm>
            <a:off x="862126" y="1566875"/>
            <a:ext cx="5589748" cy="1694575"/>
          </a:xfrm>
          <a:prstGeom prst="rect">
            <a:avLst/>
          </a:prstGeom>
          <a:noFill/>
          <a:ln>
            <a:noFill/>
          </a:ln>
        </p:spPr>
      </p:pic>
      <p:pic>
        <p:nvPicPr>
          <p:cNvPr id="311" name="Google Shape;311;p39"/>
          <p:cNvPicPr preferRelativeResize="0"/>
          <p:nvPr/>
        </p:nvPicPr>
        <p:blipFill>
          <a:blip r:embed="rId4">
            <a:alphaModFix/>
          </a:blip>
          <a:stretch>
            <a:fillRect/>
          </a:stretch>
        </p:blipFill>
        <p:spPr>
          <a:xfrm>
            <a:off x="6755600" y="1512799"/>
            <a:ext cx="2098399" cy="1748650"/>
          </a:xfrm>
          <a:prstGeom prst="rect">
            <a:avLst/>
          </a:prstGeom>
          <a:noFill/>
          <a:ln>
            <a:noFill/>
          </a:ln>
        </p:spPr>
      </p:pic>
      <p:sp>
        <p:nvSpPr>
          <p:cNvPr id="312" name="Google Shape;312;p39"/>
          <p:cNvSpPr txBox="1"/>
          <p:nvPr/>
        </p:nvSpPr>
        <p:spPr>
          <a:xfrm>
            <a:off x="1073000" y="3461300"/>
            <a:ext cx="74280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These images show </a:t>
            </a:r>
            <a:r>
              <a:rPr lang="en" sz="1300">
                <a:solidFill>
                  <a:schemeClr val="accent1"/>
                </a:solidFill>
                <a:latin typeface="Lato"/>
                <a:ea typeface="Lato"/>
                <a:cs typeface="Lato"/>
                <a:sym typeface="Lato"/>
              </a:rPr>
              <a:t>the</a:t>
            </a:r>
            <a:r>
              <a:rPr lang="en" sz="1300">
                <a:solidFill>
                  <a:schemeClr val="accent1"/>
                </a:solidFill>
                <a:latin typeface="Lato"/>
                <a:ea typeface="Lato"/>
                <a:cs typeface="Lato"/>
                <a:sym typeface="Lato"/>
              </a:rPr>
              <a:t> left disparity map created by a) SGM, b) SGBM, c) OpenCV built-in SGBM and the final image is the ground truth disparity map.</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OpenCV appends a black bar onto the image instead of trying to </a:t>
            </a:r>
            <a:r>
              <a:rPr lang="en" sz="1300">
                <a:solidFill>
                  <a:schemeClr val="accent1"/>
                </a:solidFill>
                <a:latin typeface="Lato"/>
                <a:ea typeface="Lato"/>
                <a:cs typeface="Lato"/>
                <a:sym typeface="Lato"/>
              </a:rPr>
              <a:t>calculate</a:t>
            </a:r>
            <a:r>
              <a:rPr lang="en" sz="1300">
                <a:solidFill>
                  <a:schemeClr val="accent1"/>
                </a:solidFill>
                <a:latin typeface="Lato"/>
                <a:ea typeface="Lato"/>
                <a:cs typeface="Lato"/>
                <a:sym typeface="Lato"/>
              </a:rPr>
              <a:t> the disparity of those points and fails to handle the occlusions .</a:t>
            </a:r>
            <a:endParaRPr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18" name="Google Shape;318;p40"/>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KITTI </a:t>
            </a:r>
            <a:endParaRPr sz="2300"/>
          </a:p>
        </p:txBody>
      </p:sp>
      <p:sp>
        <p:nvSpPr>
          <p:cNvPr id="319" name="Google Shape;319;p40"/>
          <p:cNvSpPr txBox="1"/>
          <p:nvPr/>
        </p:nvSpPr>
        <p:spPr>
          <a:xfrm>
            <a:off x="1073000" y="3461300"/>
            <a:ext cx="74280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These images show the left disparity map created by a) SGM, b) SGBM, c) OpenCV built-in SGBM. Post processing will be done on these images.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20" name="Google Shape;320;p40"/>
          <p:cNvPicPr preferRelativeResize="0"/>
          <p:nvPr/>
        </p:nvPicPr>
        <p:blipFill>
          <a:blip r:embed="rId3">
            <a:alphaModFix/>
          </a:blip>
          <a:stretch>
            <a:fillRect/>
          </a:stretch>
        </p:blipFill>
        <p:spPr>
          <a:xfrm>
            <a:off x="428902" y="1484088"/>
            <a:ext cx="8438197" cy="12988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26" name="Google Shape;326;p41"/>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MSE AND TIME </a:t>
            </a:r>
            <a:endParaRPr sz="2300"/>
          </a:p>
        </p:txBody>
      </p:sp>
      <p:pic>
        <p:nvPicPr>
          <p:cNvPr id="327" name="Google Shape;327;p41"/>
          <p:cNvPicPr preferRelativeResize="0"/>
          <p:nvPr/>
        </p:nvPicPr>
        <p:blipFill>
          <a:blip r:embed="rId3">
            <a:alphaModFix/>
          </a:blip>
          <a:stretch>
            <a:fillRect/>
          </a:stretch>
        </p:blipFill>
        <p:spPr>
          <a:xfrm>
            <a:off x="2495275" y="1484104"/>
            <a:ext cx="3977900" cy="253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PIPELINE</a:t>
            </a:r>
            <a:endParaRPr/>
          </a:p>
        </p:txBody>
      </p:sp>
      <p:sp>
        <p:nvSpPr>
          <p:cNvPr id="100" name="Google Shape;100;p15"/>
          <p:cNvSpPr txBox="1"/>
          <p:nvPr/>
        </p:nvSpPr>
        <p:spPr>
          <a:xfrm>
            <a:off x="2505275" y="1784675"/>
            <a:ext cx="5558400" cy="277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t/>
            </a:r>
            <a:endParaRPr b="1" sz="1300">
              <a:solidFill>
                <a:schemeClr val="accent1"/>
              </a:solidFill>
              <a:latin typeface="Lato"/>
              <a:ea typeface="Lato"/>
              <a:cs typeface="Lato"/>
              <a:sym typeface="Lato"/>
            </a:endParaRPr>
          </a:p>
        </p:txBody>
      </p:sp>
      <p:pic>
        <p:nvPicPr>
          <p:cNvPr id="101" name="Google Shape;101;p15"/>
          <p:cNvPicPr preferRelativeResize="0"/>
          <p:nvPr/>
        </p:nvPicPr>
        <p:blipFill>
          <a:blip r:embed="rId3">
            <a:alphaModFix/>
          </a:blip>
          <a:stretch>
            <a:fillRect/>
          </a:stretch>
        </p:blipFill>
        <p:spPr>
          <a:xfrm>
            <a:off x="1479000" y="1508050"/>
            <a:ext cx="6643451" cy="3248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3D Reconstructions</a:t>
            </a:r>
            <a:endParaRPr sz="2300"/>
          </a:p>
          <a:p>
            <a:pPr indent="0" lvl="0" marL="0" rtl="0" algn="l">
              <a:spcBef>
                <a:spcPts val="0"/>
              </a:spcBef>
              <a:spcAft>
                <a:spcPts val="0"/>
              </a:spcAft>
              <a:buSzPts val="990"/>
              <a:buNone/>
            </a:pPr>
            <a:r>
              <a:t/>
            </a:r>
            <a:endParaRPr sz="2300"/>
          </a:p>
        </p:txBody>
      </p:sp>
      <p:sp>
        <p:nvSpPr>
          <p:cNvPr id="333" name="Google Shape;333;p42"/>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34" name="Google Shape;334;p42"/>
          <p:cNvPicPr preferRelativeResize="0"/>
          <p:nvPr/>
        </p:nvPicPr>
        <p:blipFill>
          <a:blip r:embed="rId3">
            <a:alphaModFix/>
          </a:blip>
          <a:stretch>
            <a:fillRect/>
          </a:stretch>
        </p:blipFill>
        <p:spPr>
          <a:xfrm>
            <a:off x="900650" y="1197550"/>
            <a:ext cx="7547475" cy="377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3"/>
          <p:cNvPicPr preferRelativeResize="0"/>
          <p:nvPr/>
        </p:nvPicPr>
        <p:blipFill>
          <a:blip r:embed="rId3">
            <a:alphaModFix/>
          </a:blip>
          <a:stretch>
            <a:fillRect/>
          </a:stretch>
        </p:blipFill>
        <p:spPr>
          <a:xfrm>
            <a:off x="633350" y="1094250"/>
            <a:ext cx="7669725" cy="3834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4"/>
          <p:cNvPicPr preferRelativeResize="0"/>
          <p:nvPr/>
        </p:nvPicPr>
        <p:blipFill>
          <a:blip r:embed="rId3">
            <a:alphaModFix/>
          </a:blip>
          <a:stretch>
            <a:fillRect/>
          </a:stretch>
        </p:blipFill>
        <p:spPr>
          <a:xfrm>
            <a:off x="185800" y="519800"/>
            <a:ext cx="8839200"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 Calibration </a:t>
            </a:r>
            <a:endParaRPr/>
          </a:p>
        </p:txBody>
      </p:sp>
      <p:sp>
        <p:nvSpPr>
          <p:cNvPr id="107" name="Google Shape;107;p16"/>
          <p:cNvSpPr txBox="1"/>
          <p:nvPr/>
        </p:nvSpPr>
        <p:spPr>
          <a:xfrm>
            <a:off x="872300" y="1448125"/>
            <a:ext cx="7531800" cy="342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Uses both :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lphaLcParenBoth"/>
            </a:pPr>
            <a:r>
              <a:rPr b="1" lang="en" sz="1300">
                <a:solidFill>
                  <a:schemeClr val="accent1"/>
                </a:solidFill>
                <a:latin typeface="Lato"/>
                <a:ea typeface="Lato"/>
                <a:cs typeface="Lato"/>
                <a:sym typeface="Lato"/>
              </a:rPr>
              <a:t>Geometric Camera Model :</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DSO employs the well-known pinhole camera model.</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br>
              <a:rPr b="1" lang="en" sz="1300">
                <a:solidFill>
                  <a:schemeClr val="accent1"/>
                </a:solidFill>
                <a:latin typeface="Lato"/>
                <a:ea typeface="Lato"/>
                <a:cs typeface="Lato"/>
                <a:sym typeface="Lato"/>
              </a:rPr>
            </a:br>
            <a:br>
              <a:rPr b="1" lang="en" sz="1300">
                <a:solidFill>
                  <a:schemeClr val="accent1"/>
                </a:solidFill>
                <a:latin typeface="Lato"/>
                <a:ea typeface="Lato"/>
                <a:cs typeface="Lato"/>
                <a:sym typeface="Lato"/>
              </a:rPr>
            </a:br>
            <a:br>
              <a:rPr b="1" lang="en" sz="1300">
                <a:solidFill>
                  <a:schemeClr val="accent1"/>
                </a:solidFill>
                <a:latin typeface="Lato"/>
                <a:ea typeface="Lato"/>
                <a:cs typeface="Lato"/>
                <a:sym typeface="Lato"/>
              </a:rPr>
            </a:br>
            <a:r>
              <a:rPr b="1" lang="en" sz="1300">
                <a:solidFill>
                  <a:schemeClr val="accent1"/>
                </a:solidFill>
                <a:latin typeface="Lato"/>
                <a:ea typeface="Lato"/>
                <a:cs typeface="Lato"/>
                <a:sym typeface="Lato"/>
              </a:rPr>
              <a:t>(b) Photometric Camera Model : </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DSO uses an image formation model that accounts for non-linear response and lens attenuation</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G  = non linear response function , ti = exposure time , V = lens attenuation (vignette) ,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I’ = corrected image , B = irradiance </a:t>
            </a:r>
            <a:endParaRPr sz="1300">
              <a:solidFill>
                <a:schemeClr val="accent1"/>
              </a:solidFill>
              <a:latin typeface="Lato"/>
              <a:ea typeface="Lato"/>
              <a:cs typeface="Lato"/>
              <a:sym typeface="Lato"/>
            </a:endParaRPr>
          </a:p>
        </p:txBody>
      </p:sp>
      <p:pic>
        <p:nvPicPr>
          <p:cNvPr id="108" name="Google Shape;108;p16"/>
          <p:cNvPicPr preferRelativeResize="0"/>
          <p:nvPr/>
        </p:nvPicPr>
        <p:blipFill>
          <a:blip r:embed="rId3">
            <a:alphaModFix/>
          </a:blip>
          <a:stretch>
            <a:fillRect/>
          </a:stretch>
        </p:blipFill>
        <p:spPr>
          <a:xfrm>
            <a:off x="1255963" y="2444900"/>
            <a:ext cx="1826275" cy="491700"/>
          </a:xfrm>
          <a:prstGeom prst="rect">
            <a:avLst/>
          </a:prstGeom>
          <a:noFill/>
          <a:ln>
            <a:noFill/>
          </a:ln>
        </p:spPr>
      </p:pic>
      <p:pic>
        <p:nvPicPr>
          <p:cNvPr id="109" name="Google Shape;109;p16"/>
          <p:cNvPicPr preferRelativeResize="0"/>
          <p:nvPr/>
        </p:nvPicPr>
        <p:blipFill>
          <a:blip r:embed="rId4">
            <a:alphaModFix/>
          </a:blip>
          <a:stretch>
            <a:fillRect/>
          </a:stretch>
        </p:blipFill>
        <p:spPr>
          <a:xfrm>
            <a:off x="3998050" y="2499088"/>
            <a:ext cx="2469396" cy="443225"/>
          </a:xfrm>
          <a:prstGeom prst="rect">
            <a:avLst/>
          </a:prstGeom>
          <a:noFill/>
          <a:ln>
            <a:noFill/>
          </a:ln>
        </p:spPr>
      </p:pic>
      <p:pic>
        <p:nvPicPr>
          <p:cNvPr id="110" name="Google Shape;110;p16"/>
          <p:cNvPicPr preferRelativeResize="0"/>
          <p:nvPr/>
        </p:nvPicPr>
        <p:blipFill>
          <a:blip r:embed="rId5">
            <a:alphaModFix/>
          </a:blip>
          <a:stretch>
            <a:fillRect/>
          </a:stretch>
        </p:blipFill>
        <p:spPr>
          <a:xfrm>
            <a:off x="1083250" y="3902300"/>
            <a:ext cx="2171700" cy="409575"/>
          </a:xfrm>
          <a:prstGeom prst="rect">
            <a:avLst/>
          </a:prstGeom>
          <a:noFill/>
          <a:ln>
            <a:noFill/>
          </a:ln>
        </p:spPr>
      </p:pic>
      <p:pic>
        <p:nvPicPr>
          <p:cNvPr id="111" name="Google Shape;111;p16"/>
          <p:cNvPicPr preferRelativeResize="0"/>
          <p:nvPr/>
        </p:nvPicPr>
        <p:blipFill>
          <a:blip r:embed="rId6">
            <a:alphaModFix/>
          </a:blip>
          <a:stretch>
            <a:fillRect/>
          </a:stretch>
        </p:blipFill>
        <p:spPr>
          <a:xfrm>
            <a:off x="4418275" y="3885475"/>
            <a:ext cx="1806994" cy="44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2369000" y="748025"/>
            <a:ext cx="5604300" cy="8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 Model Formation </a:t>
            </a:r>
            <a:endParaRPr/>
          </a:p>
        </p:txBody>
      </p:sp>
      <p:sp>
        <p:nvSpPr>
          <p:cNvPr id="117" name="Google Shape;117;p17"/>
          <p:cNvSpPr txBox="1"/>
          <p:nvPr/>
        </p:nvSpPr>
        <p:spPr>
          <a:xfrm>
            <a:off x="872300" y="1448125"/>
            <a:ext cx="8244600" cy="3659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300">
                <a:solidFill>
                  <a:schemeClr val="accent1"/>
                </a:solidFill>
                <a:latin typeface="Lato"/>
                <a:ea typeface="Lato"/>
                <a:cs typeface="Lato"/>
                <a:sym typeface="Lato"/>
              </a:rPr>
              <a:t>Uses two cost : Photometric Cost + Marginalization Cost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lphaLcParenBoth"/>
            </a:pPr>
            <a:r>
              <a:rPr b="1" lang="en" sz="1300">
                <a:solidFill>
                  <a:schemeClr val="accent1"/>
                </a:solidFill>
                <a:latin typeface="Lato"/>
                <a:ea typeface="Lato"/>
                <a:cs typeface="Lato"/>
                <a:sym typeface="Lato"/>
              </a:rPr>
              <a:t>Photometric Cost :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Np is the set of pixels included in the SSD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ti , tj are the exposure times for images Ii and Ij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 sz="1300">
                <a:solidFill>
                  <a:schemeClr val="accent1"/>
                </a:solidFill>
                <a:latin typeface="Lato"/>
                <a:ea typeface="Lato"/>
                <a:cs typeface="Lato"/>
                <a:sym typeface="Lato"/>
              </a:rPr>
              <a:t>(b) Marginalization Cost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Old variables are removed by marginalization using the </a:t>
            </a:r>
            <a:r>
              <a:rPr b="1" lang="en" sz="1300">
                <a:solidFill>
                  <a:schemeClr val="accent1"/>
                </a:solidFill>
                <a:latin typeface="Lato"/>
                <a:ea typeface="Lato"/>
                <a:cs typeface="Lato"/>
                <a:sym typeface="Lato"/>
              </a:rPr>
              <a:t>Schur</a:t>
            </a: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 sz="1300">
                <a:solidFill>
                  <a:schemeClr val="accent1"/>
                </a:solidFill>
                <a:latin typeface="Lato"/>
                <a:ea typeface="Lato"/>
                <a:cs typeface="Lato"/>
                <a:sym typeface="Lato"/>
              </a:rPr>
              <a:t>Complement → </a:t>
            </a:r>
            <a:r>
              <a:rPr lang="en" sz="1300">
                <a:solidFill>
                  <a:schemeClr val="accent1"/>
                </a:solidFill>
                <a:latin typeface="Lato"/>
                <a:ea typeface="Lato"/>
                <a:cs typeface="Lato"/>
                <a:sym typeface="Lato"/>
              </a:rPr>
              <a:t>detailed discussion about this in report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18" name="Google Shape;118;p17"/>
          <p:cNvPicPr preferRelativeResize="0"/>
          <p:nvPr/>
        </p:nvPicPr>
        <p:blipFill>
          <a:blip r:embed="rId3">
            <a:alphaModFix/>
          </a:blip>
          <a:stretch>
            <a:fillRect/>
          </a:stretch>
        </p:blipFill>
        <p:spPr>
          <a:xfrm>
            <a:off x="5874227" y="2043825"/>
            <a:ext cx="3177875" cy="973400"/>
          </a:xfrm>
          <a:prstGeom prst="rect">
            <a:avLst/>
          </a:prstGeom>
          <a:noFill/>
          <a:ln>
            <a:noFill/>
          </a:ln>
        </p:spPr>
      </p:pic>
      <p:pic>
        <p:nvPicPr>
          <p:cNvPr id="119" name="Google Shape;119;p17"/>
          <p:cNvPicPr preferRelativeResize="0"/>
          <p:nvPr/>
        </p:nvPicPr>
        <p:blipFill>
          <a:blip r:embed="rId4">
            <a:alphaModFix/>
          </a:blip>
          <a:stretch>
            <a:fillRect/>
          </a:stretch>
        </p:blipFill>
        <p:spPr>
          <a:xfrm>
            <a:off x="872300" y="2350138"/>
            <a:ext cx="2261584" cy="443225"/>
          </a:xfrm>
          <a:prstGeom prst="rect">
            <a:avLst/>
          </a:prstGeom>
          <a:noFill/>
          <a:ln>
            <a:noFill/>
          </a:ln>
        </p:spPr>
      </p:pic>
      <p:pic>
        <p:nvPicPr>
          <p:cNvPr id="120" name="Google Shape;120;p17"/>
          <p:cNvPicPr preferRelativeResize="0"/>
          <p:nvPr/>
        </p:nvPicPr>
        <p:blipFill>
          <a:blip r:embed="rId5">
            <a:alphaModFix/>
          </a:blip>
          <a:stretch>
            <a:fillRect/>
          </a:stretch>
        </p:blipFill>
        <p:spPr>
          <a:xfrm>
            <a:off x="3678925" y="2350138"/>
            <a:ext cx="1722858" cy="443225"/>
          </a:xfrm>
          <a:prstGeom prst="rect">
            <a:avLst/>
          </a:prstGeom>
          <a:noFill/>
          <a:ln>
            <a:noFill/>
          </a:ln>
        </p:spPr>
      </p:pic>
      <p:pic>
        <p:nvPicPr>
          <p:cNvPr id="121" name="Google Shape;121;p17"/>
          <p:cNvPicPr preferRelativeResize="0"/>
          <p:nvPr/>
        </p:nvPicPr>
        <p:blipFill>
          <a:blip r:embed="rId6">
            <a:alphaModFix/>
          </a:blip>
          <a:stretch>
            <a:fillRect/>
          </a:stretch>
        </p:blipFill>
        <p:spPr>
          <a:xfrm>
            <a:off x="7289297" y="3225975"/>
            <a:ext cx="1545300" cy="1271725"/>
          </a:xfrm>
          <a:prstGeom prst="rect">
            <a:avLst/>
          </a:prstGeom>
          <a:noFill/>
          <a:ln>
            <a:noFill/>
          </a:ln>
        </p:spPr>
      </p:pic>
      <p:pic>
        <p:nvPicPr>
          <p:cNvPr id="122" name="Google Shape;122;p17"/>
          <p:cNvPicPr preferRelativeResize="0"/>
          <p:nvPr/>
        </p:nvPicPr>
        <p:blipFill>
          <a:blip r:embed="rId7">
            <a:alphaModFix/>
          </a:blip>
          <a:stretch>
            <a:fillRect/>
          </a:stretch>
        </p:blipFill>
        <p:spPr>
          <a:xfrm>
            <a:off x="1264550" y="4497700"/>
            <a:ext cx="2785986" cy="44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ctrTitle"/>
          </p:nvPr>
        </p:nvSpPr>
        <p:spPr>
          <a:xfrm>
            <a:off x="2369000" y="748025"/>
            <a:ext cx="5604300" cy="8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 .Windowed Optimization</a:t>
            </a:r>
            <a:endParaRPr sz="3000"/>
          </a:p>
        </p:txBody>
      </p:sp>
      <p:sp>
        <p:nvSpPr>
          <p:cNvPr id="128" name="Google Shape;128;p18"/>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The current state estimate is hence given by </a:t>
            </a:r>
            <a:r>
              <a:rPr b="1" lang="en" sz="1300">
                <a:solidFill>
                  <a:schemeClr val="accent1"/>
                </a:solidFill>
                <a:latin typeface="Lato"/>
                <a:ea typeface="Lato"/>
                <a:cs typeface="Lato"/>
                <a:sym typeface="Lato"/>
              </a:rPr>
              <a:t>ζ = x ⊕ ζ0 </a:t>
            </a:r>
            <a:r>
              <a:rPr lang="en" sz="1300">
                <a:solidFill>
                  <a:schemeClr val="accent1"/>
                </a:solidFill>
                <a:latin typeface="Lato"/>
                <a:ea typeface="Lato"/>
                <a:cs typeface="Lato"/>
                <a:sym typeface="Lato"/>
              </a:rPr>
              <a:t>, where x represents the incremental updates and ζ0 is the evaluation point.</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Simply put ,we have ζ currently , and we are just looking for a </a:t>
            </a:r>
            <a:r>
              <a:rPr b="1" lang="en" sz="1300">
                <a:solidFill>
                  <a:schemeClr val="accent1"/>
                </a:solidFill>
                <a:latin typeface="Lato"/>
                <a:ea typeface="Lato"/>
                <a:cs typeface="Lato"/>
                <a:sym typeface="Lato"/>
              </a:rPr>
              <a:t>x which gets iteratively refined </a:t>
            </a:r>
            <a:r>
              <a:rPr lang="en" sz="1300">
                <a:solidFill>
                  <a:schemeClr val="accent1"/>
                </a:solidFill>
                <a:latin typeface="Lato"/>
                <a:ea typeface="Lato"/>
                <a:cs typeface="Lato"/>
                <a:sym typeface="Lato"/>
              </a:rPr>
              <a:t>until the error reaches a minimum !!</a:t>
            </a:r>
            <a:endParaRPr sz="1300">
              <a:solidFill>
                <a:schemeClr val="accent1"/>
              </a:solidFill>
              <a:latin typeface="Lato"/>
              <a:ea typeface="Lato"/>
              <a:cs typeface="Lato"/>
              <a:sym typeface="Lato"/>
            </a:endParaRPr>
          </a:p>
          <a:p>
            <a:pPr indent="0" lvl="0" marL="0" rtl="0" algn="l">
              <a:spcBef>
                <a:spcPts val="0"/>
              </a:spcBef>
              <a:spcAft>
                <a:spcPts val="0"/>
              </a:spcAft>
              <a:buNone/>
            </a:pP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endParaRPr sz="1300">
              <a:solidFill>
                <a:schemeClr val="accent1"/>
              </a:solidFill>
              <a:latin typeface="Lato"/>
              <a:ea typeface="Lato"/>
              <a:cs typeface="Lato"/>
              <a:sym typeface="Lato"/>
            </a:endParaRPr>
          </a:p>
          <a:p>
            <a:pPr indent="0" lvl="0" marL="0" rtl="0" algn="l">
              <a:spcBef>
                <a:spcPts val="0"/>
              </a:spcBef>
              <a:spcAft>
                <a:spcPts val="0"/>
              </a:spcAft>
              <a:buNone/>
            </a:pPr>
            <a:br>
              <a:rPr lang="en" sz="1300">
                <a:solidFill>
                  <a:schemeClr val="accent1"/>
                </a:solidFill>
                <a:latin typeface="Lato"/>
                <a:ea typeface="Lato"/>
                <a:cs typeface="Lato"/>
                <a:sym typeface="Lato"/>
              </a:rPr>
            </a:b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And the increment is</a:t>
            </a:r>
            <a:r>
              <a:rPr b="1" lang="en" sz="1300">
                <a:solidFill>
                  <a:schemeClr val="accent1"/>
                </a:solidFill>
                <a:latin typeface="Lato"/>
                <a:ea typeface="Lato"/>
                <a:cs typeface="Lato"/>
                <a:sym typeface="Lato"/>
              </a:rPr>
              <a:t> x ← x + delta </a:t>
            </a:r>
            <a:r>
              <a:rPr lang="en" sz="1300">
                <a:solidFill>
                  <a:schemeClr val="accent1"/>
                </a:solidFill>
                <a:latin typeface="Lato"/>
                <a:ea typeface="Lato"/>
                <a:cs typeface="Lato"/>
                <a:sym typeface="Lato"/>
              </a:rPr>
              <a:t>(same as ICP SLAM lie - algebra)</a:t>
            </a:r>
            <a:endParaRPr sz="1300">
              <a:solidFill>
                <a:schemeClr val="accent1"/>
              </a:solidFill>
              <a:latin typeface="Lato"/>
              <a:ea typeface="Lato"/>
              <a:cs typeface="Lato"/>
              <a:sym typeface="Lato"/>
            </a:endParaRPr>
          </a:p>
        </p:txBody>
      </p:sp>
      <p:pic>
        <p:nvPicPr>
          <p:cNvPr id="129" name="Google Shape;129;p18"/>
          <p:cNvPicPr preferRelativeResize="0"/>
          <p:nvPr/>
        </p:nvPicPr>
        <p:blipFill>
          <a:blip r:embed="rId3">
            <a:alphaModFix/>
          </a:blip>
          <a:stretch>
            <a:fillRect/>
          </a:stretch>
        </p:blipFill>
        <p:spPr>
          <a:xfrm>
            <a:off x="494488" y="2705663"/>
            <a:ext cx="3514725" cy="1647825"/>
          </a:xfrm>
          <a:prstGeom prst="rect">
            <a:avLst/>
          </a:prstGeom>
          <a:noFill/>
          <a:ln>
            <a:noFill/>
          </a:ln>
        </p:spPr>
      </p:pic>
      <p:pic>
        <p:nvPicPr>
          <p:cNvPr id="130" name="Google Shape;130;p18"/>
          <p:cNvPicPr preferRelativeResize="0"/>
          <p:nvPr/>
        </p:nvPicPr>
        <p:blipFill>
          <a:blip r:embed="rId4">
            <a:alphaModFix/>
          </a:blip>
          <a:stretch>
            <a:fillRect/>
          </a:stretch>
        </p:blipFill>
        <p:spPr>
          <a:xfrm>
            <a:off x="4443225" y="3003763"/>
            <a:ext cx="3733800" cy="122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EUROC V2-02-medium</a:t>
            </a:r>
            <a:endParaRPr sz="2300"/>
          </a:p>
        </p:txBody>
      </p:sp>
      <p:sp>
        <p:nvSpPr>
          <p:cNvPr id="136" name="Google Shape;136;p19"/>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37" name="Google Shape;137;p19" title="EUROC_V2-02-medium-mav0_construction.webm">
            <a:hlinkClick r:id="rId3"/>
          </p:cNvPr>
          <p:cNvPicPr preferRelativeResize="0"/>
          <p:nvPr/>
        </p:nvPicPr>
        <p:blipFill>
          <a:blip r:embed="rId4">
            <a:alphaModFix/>
          </a:blip>
          <a:stretch>
            <a:fillRect/>
          </a:stretch>
        </p:blipFill>
        <p:spPr>
          <a:xfrm>
            <a:off x="3109949" y="1239875"/>
            <a:ext cx="4941841" cy="3731425"/>
          </a:xfrm>
          <a:prstGeom prst="rect">
            <a:avLst/>
          </a:prstGeom>
          <a:noFill/>
          <a:ln>
            <a:noFill/>
          </a:ln>
        </p:spPr>
      </p:pic>
      <p:pic>
        <p:nvPicPr>
          <p:cNvPr id="138" name="Google Shape;138;p19"/>
          <p:cNvPicPr preferRelativeResize="0"/>
          <p:nvPr/>
        </p:nvPicPr>
        <p:blipFill>
          <a:blip r:embed="rId5">
            <a:alphaModFix/>
          </a:blip>
          <a:stretch>
            <a:fillRect/>
          </a:stretch>
        </p:blipFill>
        <p:spPr>
          <a:xfrm>
            <a:off x="268100" y="1410150"/>
            <a:ext cx="2510626" cy="24212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Sequence 40 TUM</a:t>
            </a:r>
            <a:r>
              <a:rPr lang="en" sz="2300"/>
              <a:t> </a:t>
            </a:r>
            <a:r>
              <a:rPr lang="en" sz="2300"/>
              <a:t>dataset</a:t>
            </a:r>
            <a:endParaRPr sz="2300"/>
          </a:p>
        </p:txBody>
      </p:sp>
      <p:sp>
        <p:nvSpPr>
          <p:cNvPr id="144" name="Google Shape;144;p20"/>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45" name="Google Shape;145;p20" title="seq_40_construction.webm">
            <a:hlinkClick r:id="rId3"/>
          </p:cNvPr>
          <p:cNvPicPr preferRelativeResize="0"/>
          <p:nvPr/>
        </p:nvPicPr>
        <p:blipFill>
          <a:blip r:embed="rId4">
            <a:alphaModFix/>
          </a:blip>
          <a:stretch>
            <a:fillRect/>
          </a:stretch>
        </p:blipFill>
        <p:spPr>
          <a:xfrm>
            <a:off x="3368325" y="1286325"/>
            <a:ext cx="4900874" cy="3776976"/>
          </a:xfrm>
          <a:prstGeom prst="rect">
            <a:avLst/>
          </a:prstGeom>
          <a:noFill/>
          <a:ln>
            <a:noFill/>
          </a:ln>
        </p:spPr>
      </p:pic>
      <p:pic>
        <p:nvPicPr>
          <p:cNvPr id="146" name="Google Shape;146;p20"/>
          <p:cNvPicPr preferRelativeResize="0"/>
          <p:nvPr/>
        </p:nvPicPr>
        <p:blipFill>
          <a:blip r:embed="rId5">
            <a:alphaModFix/>
          </a:blip>
          <a:stretch>
            <a:fillRect/>
          </a:stretch>
        </p:blipFill>
        <p:spPr>
          <a:xfrm>
            <a:off x="564050" y="1669175"/>
            <a:ext cx="2394549" cy="2309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1537825" y="700150"/>
            <a:ext cx="56883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 Sequence 14 TUM dataset</a:t>
            </a:r>
            <a:endParaRPr sz="2300"/>
          </a:p>
        </p:txBody>
      </p:sp>
      <p:sp>
        <p:nvSpPr>
          <p:cNvPr id="152" name="Google Shape;152;p21"/>
          <p:cNvSpPr txBox="1"/>
          <p:nvPr/>
        </p:nvSpPr>
        <p:spPr>
          <a:xfrm>
            <a:off x="457625" y="1484100"/>
            <a:ext cx="8281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53" name="Google Shape;153;p21" title="seq_14_construction.webm">
            <a:hlinkClick r:id="rId3"/>
          </p:cNvPr>
          <p:cNvPicPr preferRelativeResize="0"/>
          <p:nvPr/>
        </p:nvPicPr>
        <p:blipFill>
          <a:blip r:embed="rId4">
            <a:alphaModFix/>
          </a:blip>
          <a:stretch>
            <a:fillRect/>
          </a:stretch>
        </p:blipFill>
        <p:spPr>
          <a:xfrm>
            <a:off x="3256550" y="1150750"/>
            <a:ext cx="4906224" cy="3781076"/>
          </a:xfrm>
          <a:prstGeom prst="rect">
            <a:avLst/>
          </a:prstGeom>
          <a:noFill/>
          <a:ln>
            <a:noFill/>
          </a:ln>
        </p:spPr>
      </p:pic>
      <p:pic>
        <p:nvPicPr>
          <p:cNvPr id="154" name="Google Shape;154;p21"/>
          <p:cNvPicPr preferRelativeResize="0"/>
          <p:nvPr/>
        </p:nvPicPr>
        <p:blipFill>
          <a:blip r:embed="rId5">
            <a:alphaModFix/>
          </a:blip>
          <a:stretch>
            <a:fillRect/>
          </a:stretch>
        </p:blipFill>
        <p:spPr>
          <a:xfrm>
            <a:off x="502876" y="1591700"/>
            <a:ext cx="2461601" cy="2373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